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71" r:id="rId4"/>
    <p:sldId id="260" r:id="rId5"/>
    <p:sldId id="283" r:id="rId6"/>
    <p:sldId id="262" r:id="rId7"/>
    <p:sldId id="263" r:id="rId8"/>
    <p:sldId id="264" r:id="rId9"/>
    <p:sldId id="265" r:id="rId10"/>
    <p:sldId id="267" r:id="rId11"/>
    <p:sldId id="266" r:id="rId12"/>
    <p:sldId id="274" r:id="rId13"/>
    <p:sldId id="275" r:id="rId14"/>
    <p:sldId id="270" r:id="rId15"/>
    <p:sldId id="272" r:id="rId16"/>
    <p:sldId id="279" r:id="rId17"/>
    <p:sldId id="282" r:id="rId18"/>
    <p:sldId id="273" r:id="rId19"/>
    <p:sldId id="280" r:id="rId20"/>
    <p:sldId id="281" r:id="rId21"/>
    <p:sldId id="276" r:id="rId22"/>
    <p:sldId id="278" r:id="rId23"/>
    <p:sldId id="277" r:id="rId24"/>
    <p:sldId id="268" r:id="rId2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28"/>
    <p:restoredTop sz="94623"/>
  </p:normalViewPr>
  <p:slideViewPr>
    <p:cSldViewPr snapToGrid="0" snapToObjects="1">
      <p:cViewPr>
        <p:scale>
          <a:sx n="100" d="100"/>
          <a:sy n="100" d="100"/>
        </p:scale>
        <p:origin x="14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50F95-C7B9-0344-A1F8-D3848A288A78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7AF66-76AB-4E4C-B43C-B2CE4B8163C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4253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21A19-B53A-BD4A-A4C5-703313086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0DB9742-306B-484A-9934-9575FA1B3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9C3B0F2-169B-A44D-BCEE-46E5F40D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2EA97A-7F9A-6141-99FF-0A318A31D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F5106B3-CE5D-0C4C-B644-CD26DC134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6828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43AE7-B749-5A4F-9AC0-28A193805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894F51B-033D-804F-BA96-CC0104D22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CB7F739-E09F-2441-A163-A1EC661B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EC95033-E6FE-864C-9A3A-34E3603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4D94FF2-A80F-8B43-A95F-838F33801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964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53856CD4-38B8-5648-AC43-962B810AFB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B8F5FE6-D75C-C94E-8F89-94D5C2EA0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E5B1EA3-C390-BE4D-82F3-C72B20044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61ED1FF-F794-CB45-A7BB-914955BE8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9BEEDCA-0C00-1B45-9FFB-68C7C0F8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963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D9C02C7-C8A5-3F44-940D-42D459516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55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A08F1B-353B-4E40-AAF8-9C7E1C05F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latin typeface="+mn-lt"/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EEDDDC9-D0BF-6C49-9902-C13FC430A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59C367D-6C38-9B47-BFA2-FC223FB6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43EA084-5342-7E48-8B3D-900125FC6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6A8C3A1-7EA1-8E44-9CC9-62ACFAD92E13}"/>
              </a:ext>
            </a:extLst>
          </p:cNvPr>
          <p:cNvSpPr/>
          <p:nvPr userDrawn="1"/>
        </p:nvSpPr>
        <p:spPr>
          <a:xfrm>
            <a:off x="-556588" y="993913"/>
            <a:ext cx="1156252" cy="5963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7" name="Billede 16" descr="Et billede, der indeholder person, mand, indendørs, slips&#10;&#10;Automatisk genereret beskrivelse">
            <a:extLst>
              <a:ext uri="{FF2B5EF4-FFF2-40B4-BE49-F238E27FC236}">
                <a16:creationId xmlns:a16="http://schemas.microsoft.com/office/drawing/2014/main" id="{AFEDC07A-F74C-DC40-B96E-62289AC27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97148" y="3953565"/>
            <a:ext cx="5254486" cy="296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7106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AF9F84-AE98-C04D-AEB8-71BCA387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61FCD2B-7611-614C-BE09-41FDA8BF3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6EC8E8E-8429-764A-A348-4115A5A36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56E0C3-39EF-B840-9AB2-2CB668FA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4447982-C751-1843-8C81-8231BED6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772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EBF09-1C36-C241-8401-2E0BD7E4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DE54B10-A204-FC49-8C8A-29D59654C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1B903D4-E77F-3F4F-9B46-CBF00813A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ACD96B1-260B-344C-ABB1-CEB67AB65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14F76EC-B45D-2145-AA4B-A01493D50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2F3E3C2-B5B0-7E41-A9F0-DBE06C5BB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677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47A1C1-90E0-7B4F-B87A-60115BF65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BCF1209-3D2B-1740-B389-F4E9048B3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4947F96-E7B3-EA4D-A0A6-26AC1DD18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257331FC-AEBC-CD4B-8C2B-1B5FBBC756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8B1CF6FE-7187-864E-B033-A35731252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F3A5774-C284-1341-BBFD-E197F6D75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E898CC67-3D25-A14C-A118-EA7E4F2F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6B66B94-1C02-8D42-B822-6ADC7221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9436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029AAC-4B8E-BB4B-B720-849F61E0E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D3F5A2E-337F-144F-9728-211418072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4A612A8-3DDE-D147-B482-549FEE569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34EE5BC-03A6-B14F-8F1E-B03CB9E94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1483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DD79E70-6CF8-FC4C-8D9C-7607C9374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D4AF945C-30A5-BB49-8722-CBD268069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181C8D5-A00D-6645-ABC0-61745A92F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429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21B3EF-BFF4-AD4A-9D5D-3791CD80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67CC6F4-506D-F14B-B8B9-E6FD1AE66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D0C0FBB-DB9A-E14C-BD9D-0C49F0317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B194568-85D6-AD40-A650-A5F3282E7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906BF8D-D023-BF40-A123-30000FCE3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F9DB16E-F296-EA45-81BA-E5CEE26F3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597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674C0-CD39-F94E-96DD-D63044F0B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CA1B35F-F1AA-D941-B2FA-C8394F40B9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4DAE474-06D1-874C-910F-B050F34F5F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4F310FC-157C-854F-BFC4-07D0446C7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F3734FB-D465-474C-AC14-C74C5DA90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5C4D203-36E1-6342-A7FB-4B55EBDA4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865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B1A11B95-CD4E-ED45-8DE6-C8233B438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9FF7AED-88D4-EC44-9CC9-AC1F35770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BCAD0D3-0265-CA4F-9052-070EE0A9C9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174F8-AD74-4246-8194-3A23B686327B}" type="datetimeFigureOut">
              <a:rPr lang="da-DK" smtClean="0"/>
              <a:t>29.09.2020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99DE4DC-BB4B-CF47-8E18-A36CB95FA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E0E4FD-D8F7-CB46-B16C-3853F2721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E3B2B-181F-174C-964A-25E4E3135337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 descr="Et billede, der indeholder ser, sidder, skilt, bærbar computer&#10;&#10;Automatisk genereret beskrivelse">
            <a:extLst>
              <a:ext uri="{FF2B5EF4-FFF2-40B4-BE49-F238E27FC236}">
                <a16:creationId xmlns:a16="http://schemas.microsoft.com/office/drawing/2014/main" id="{2B0672AF-5953-A447-81C2-BA1E2461E33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299700" y="5516563"/>
            <a:ext cx="1054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5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nicolaisoerensen.dk/linkbuildin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vindue, person, indendørs, mand&#10;&#10;Automatisk genereret beskrivelse">
            <a:extLst>
              <a:ext uri="{FF2B5EF4-FFF2-40B4-BE49-F238E27FC236}">
                <a16:creationId xmlns:a16="http://schemas.microsoft.com/office/drawing/2014/main" id="{98312D4D-00CA-B445-A2D0-6B1CF3A37C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11111"/>
          <a:stretch/>
        </p:blipFill>
        <p:spPr>
          <a:xfrm>
            <a:off x="0" y="-488269"/>
            <a:ext cx="13060017" cy="734626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C3FB28-8FEA-0E4A-B71C-184404850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rgbClr val="FFFFFF"/>
                </a:solidFill>
              </a:rPr>
              <a:t>Dansk SEO i 2020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1D52F33-27AC-6C45-96DD-1FDCBBCD2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 lnSpcReduction="10000"/>
          </a:bodyPr>
          <a:lstStyle/>
          <a:p>
            <a:r>
              <a:rPr lang="da-DK" dirty="0"/>
              <a:t>Fokus på SEO med henblik på at sælge et produkt/ydelse</a:t>
            </a:r>
          </a:p>
          <a:p>
            <a:endParaRPr lang="da-DK" sz="1800" dirty="0"/>
          </a:p>
          <a:p>
            <a:r>
              <a:rPr lang="da-DK" sz="1800" dirty="0"/>
              <a:t>– Nicolai Sørensen, </a:t>
            </a:r>
            <a:r>
              <a:rPr lang="da-DK" sz="1800" dirty="0" err="1"/>
              <a:t>nicolaisoerensen.dk</a:t>
            </a:r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1790791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41D00C73-52AA-0545-B297-70CBAEC3A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Eksempler på søgeordskombinationer med høj tendens til konvertering:</a:t>
            </a:r>
          </a:p>
          <a:p>
            <a:endParaRPr lang="da-DK" dirty="0"/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Søgeord + køb, pris, tilbud, gratis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Søgeord + geografi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Bedste / Billigste + Søgeord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Få hjælp til + Søgeord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Ekspert / Specialist i + Søgeord</a:t>
            </a:r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EA4E9C-4F63-2C47-B641-7F30BF96F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Gode søgeordsvarianter til transaktions-søgning</a:t>
            </a:r>
          </a:p>
        </p:txBody>
      </p:sp>
    </p:spTree>
    <p:extLst>
      <p:ext uri="{BB962C8B-B14F-4D97-AF65-F5344CB8AC3E}">
        <p14:creationId xmlns:p14="http://schemas.microsoft.com/office/powerpoint/2010/main" val="317405100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31592DFD-3A4F-C34E-BBF9-A25B9967C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Eksempel 1. (mig selv)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1) Eksempel på dårligt søgeord:</a:t>
            </a:r>
          </a:p>
          <a:p>
            <a:pPr marL="0" indent="0">
              <a:buNone/>
            </a:pPr>
            <a:r>
              <a:rPr lang="da-DK" dirty="0"/>
              <a:t>”webdesign” – LAV CTR + Konverteringsrate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2) Eksempel på udemærket søgeord:</a:t>
            </a:r>
          </a:p>
          <a:p>
            <a:pPr marL="0" indent="0">
              <a:buNone/>
            </a:pPr>
            <a:r>
              <a:rPr lang="da-DK" dirty="0"/>
              <a:t>”webdesigner” – HØJ CTR + Konverteringsrate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3) Eksempel på godt søgeord:</a:t>
            </a:r>
          </a:p>
          <a:p>
            <a:pPr marL="0" indent="0">
              <a:buNone/>
            </a:pPr>
            <a:r>
              <a:rPr lang="da-DK" dirty="0"/>
              <a:t>”webdesigner </a:t>
            </a:r>
            <a:r>
              <a:rPr lang="da-DK" dirty="0" err="1"/>
              <a:t>københavn</a:t>
            </a:r>
            <a:r>
              <a:rPr lang="da-DK" dirty="0"/>
              <a:t>” – HØJERE CTR + Konverteringsrate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E3F1154-A67B-C546-98BB-12893F3B8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Søgeordseksempler</a:t>
            </a:r>
          </a:p>
        </p:txBody>
      </p:sp>
    </p:spTree>
    <p:extLst>
      <p:ext uri="{BB962C8B-B14F-4D97-AF65-F5344CB8AC3E}">
        <p14:creationId xmlns:p14="http://schemas.microsoft.com/office/powerpoint/2010/main" val="1859100508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31592DFD-3A4F-C34E-BBF9-A25B9967C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Eksempel 2. (Shop)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1) Eksempel på dårligt søgeord:</a:t>
            </a:r>
          </a:p>
          <a:p>
            <a:pPr marL="0" indent="0">
              <a:buNone/>
            </a:pPr>
            <a:r>
              <a:rPr lang="da-DK" dirty="0"/>
              <a:t>”Sko” – LAV CTR + Konverteringsrate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2) Eksempel på udemærket søgeord:</a:t>
            </a:r>
          </a:p>
          <a:p>
            <a:pPr marL="0" indent="0">
              <a:buNone/>
            </a:pPr>
            <a:r>
              <a:rPr lang="da-DK" dirty="0"/>
              <a:t>”Nike sko” – OK CTR + Konverteringsrate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3) Eksempel på godt søgeord:</a:t>
            </a:r>
          </a:p>
          <a:p>
            <a:pPr marL="0" indent="0">
              <a:buNone/>
            </a:pPr>
            <a:r>
              <a:rPr lang="da-DK" dirty="0"/>
              <a:t>”Nike sko tilbud / pris / køb” – HØJERE CTR + Konverteringsrate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E3F1154-A67B-C546-98BB-12893F3B8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Søgeordseksempler</a:t>
            </a:r>
          </a:p>
        </p:txBody>
      </p:sp>
    </p:spTree>
    <p:extLst>
      <p:ext uri="{BB962C8B-B14F-4D97-AF65-F5344CB8AC3E}">
        <p14:creationId xmlns:p14="http://schemas.microsoft.com/office/powerpoint/2010/main" val="3750588287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31592DFD-3A4F-C34E-BBF9-A25B9967C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Eksempel 3 (ydelse)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1) Eksempel på dårligt søgeord:</a:t>
            </a:r>
          </a:p>
          <a:p>
            <a:pPr marL="0" indent="0">
              <a:buNone/>
            </a:pPr>
            <a:r>
              <a:rPr lang="da-DK" dirty="0"/>
              <a:t>”trailer” – LAV CTR + Konverteringsrate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2) Eksempel på udemærket søgeord:</a:t>
            </a:r>
          </a:p>
          <a:p>
            <a:pPr marL="0" indent="0">
              <a:buNone/>
            </a:pPr>
            <a:r>
              <a:rPr lang="da-DK" dirty="0"/>
              <a:t>”lej trailer” – OK CTR + Konverteringsrate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3) Eksempel på godt søgeord:</a:t>
            </a:r>
          </a:p>
          <a:p>
            <a:pPr marL="0" indent="0">
              <a:buNone/>
            </a:pPr>
            <a:r>
              <a:rPr lang="da-DK" dirty="0"/>
              <a:t>”lej trailer </a:t>
            </a:r>
            <a:r>
              <a:rPr lang="da-DK" dirty="0" err="1"/>
              <a:t>københavn</a:t>
            </a:r>
            <a:r>
              <a:rPr lang="da-DK" dirty="0"/>
              <a:t>” – HØJERE CTR + Konverteringsrate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E3F1154-A67B-C546-98BB-12893F3B8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Søgeordseksempler</a:t>
            </a:r>
          </a:p>
        </p:txBody>
      </p:sp>
    </p:spTree>
    <p:extLst>
      <p:ext uri="{BB962C8B-B14F-4D97-AF65-F5344CB8AC3E}">
        <p14:creationId xmlns:p14="http://schemas.microsoft.com/office/powerpoint/2010/main" val="1737298137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3FB28-8FEA-0E4A-B71C-184404850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rgbClr val="FFFFFF"/>
                </a:solidFill>
              </a:rPr>
              <a:t>5 vigtigste SEO faktorer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1D52F33-27AC-6C45-96DD-1FDCBBCD2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da-DK" dirty="0"/>
              <a:t>Fokusområder til bedre placeringer</a:t>
            </a:r>
          </a:p>
        </p:txBody>
      </p:sp>
    </p:spTree>
    <p:extLst>
      <p:ext uri="{BB962C8B-B14F-4D97-AF65-F5344CB8AC3E}">
        <p14:creationId xmlns:p14="http://schemas.microsoft.com/office/powerpoint/2010/main" val="3735221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1FDC7263-5014-3C42-8523-060C71B7C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da-DK" dirty="0"/>
              <a:t>Valg af søgeord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b="1" dirty="0"/>
              <a:t>Indhold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b="1" dirty="0"/>
              <a:t>Autoritet (</a:t>
            </a:r>
            <a:r>
              <a:rPr lang="da-DK" b="1" dirty="0" err="1"/>
              <a:t>Linkbuilding</a:t>
            </a:r>
            <a:r>
              <a:rPr lang="da-DK" b="1" dirty="0"/>
              <a:t> &amp; Social Signals)</a:t>
            </a:r>
          </a:p>
          <a:p>
            <a:pPr marL="514350" indent="-514350">
              <a:buFont typeface="+mj-lt"/>
              <a:buAutoNum type="arabicPeriod"/>
            </a:pPr>
            <a:r>
              <a:rPr lang="da-DK" b="1" dirty="0"/>
              <a:t>Teknisk SEO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b="1" dirty="0"/>
              <a:t>User Engagement (UX + CRO)</a:t>
            </a:r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C5BFF6-B17B-314F-9552-2E711E63F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5 vigtigste SEO faktorer</a:t>
            </a:r>
          </a:p>
        </p:txBody>
      </p:sp>
    </p:spTree>
    <p:extLst>
      <p:ext uri="{BB962C8B-B14F-4D97-AF65-F5344CB8AC3E}">
        <p14:creationId xmlns:p14="http://schemas.microsoft.com/office/powerpoint/2010/main" val="6768895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9700AD51-152F-5947-A9E4-FCBD5A6D2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da-DK" dirty="0"/>
              <a:t>Kvalitet vinder hver gang. Sørg for, at dit indhold er bedre end alle på side 1.</a:t>
            </a:r>
          </a:p>
          <a:p>
            <a:pPr marL="0" lvl="0" indent="0">
              <a:buNone/>
            </a:pPr>
            <a:endParaRPr lang="da-DK" dirty="0"/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Skriv til brugerne først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Sørg for at de besøgende finder præcis dét, de søger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Klart budskab i TITLE (Value Proposition)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Skriv semantisk (brug dit søgeord naturligt og varieret)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 err="1"/>
              <a:t>Informations-søgninger</a:t>
            </a:r>
            <a:r>
              <a:rPr lang="da-DK" dirty="0"/>
              <a:t> er ofte lange sider (1.000 – 2.000 ord)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Transaktions-søgninger skal have fokus på konvertering</a:t>
            </a:r>
          </a:p>
          <a:p>
            <a:pPr marL="514350" lvl="0" indent="-514350">
              <a:buFont typeface="+mj-lt"/>
              <a:buAutoNum type="arabicPeriod"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F7A52B-FD4A-AA4F-A76D-67B649033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Indhold</a:t>
            </a:r>
          </a:p>
        </p:txBody>
      </p:sp>
    </p:spTree>
    <p:extLst>
      <p:ext uri="{BB962C8B-B14F-4D97-AF65-F5344CB8AC3E}">
        <p14:creationId xmlns:p14="http://schemas.microsoft.com/office/powerpoint/2010/main" val="4083698722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8D38F2E3-6F48-FB41-BEBD-3A2484E43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Overskrifter (H-tags) og formatering</a:t>
            </a:r>
          </a:p>
          <a:p>
            <a:r>
              <a:rPr lang="da-DK" dirty="0"/>
              <a:t>Meta </a:t>
            </a:r>
            <a:r>
              <a:rPr lang="da-DK" dirty="0" err="1"/>
              <a:t>titles</a:t>
            </a:r>
            <a:r>
              <a:rPr lang="da-DK" dirty="0"/>
              <a:t> og </a:t>
            </a:r>
            <a:r>
              <a:rPr lang="da-DK" dirty="0" err="1"/>
              <a:t>descriptions</a:t>
            </a:r>
            <a:endParaRPr lang="da-DK" dirty="0"/>
          </a:p>
          <a:p>
            <a:r>
              <a:rPr lang="da-DK" dirty="0"/>
              <a:t>Duplikeret indhold</a:t>
            </a:r>
          </a:p>
          <a:p>
            <a:r>
              <a:rPr lang="da-DK" dirty="0"/>
              <a:t>Søgeords </a:t>
            </a:r>
            <a:r>
              <a:rPr lang="da-DK" dirty="0" err="1"/>
              <a:t>kannibalisering</a:t>
            </a:r>
            <a:endParaRPr lang="da-DK" dirty="0"/>
          </a:p>
          <a:p>
            <a:r>
              <a:rPr lang="da-DK" dirty="0"/>
              <a:t>URL-navngivning</a:t>
            </a:r>
          </a:p>
          <a:p>
            <a:r>
              <a:rPr lang="da-DK" dirty="0"/>
              <a:t>Interne links og linkstruktur</a:t>
            </a:r>
          </a:p>
          <a:p>
            <a:r>
              <a:rPr lang="da-DK" dirty="0"/>
              <a:t>Mobilvenlighed og hastighed</a:t>
            </a:r>
          </a:p>
          <a:p>
            <a:r>
              <a:rPr lang="da-DK" dirty="0" err="1"/>
              <a:t>Schema.org</a:t>
            </a:r>
            <a:r>
              <a:rPr lang="da-DK" dirty="0"/>
              <a:t>, Sitemaps og meget, meget mere.</a:t>
            </a:r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C1A34F5-ACE6-8540-B649-73C2F51A1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Teknisk SEO</a:t>
            </a:r>
          </a:p>
        </p:txBody>
      </p:sp>
    </p:spTree>
    <p:extLst>
      <p:ext uri="{BB962C8B-B14F-4D97-AF65-F5344CB8AC3E}">
        <p14:creationId xmlns:p14="http://schemas.microsoft.com/office/powerpoint/2010/main" val="1383257218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7235B975-3767-F149-959F-DB249AFE3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Et gennemtænkt website med godt indhold øger vigtige parametre:</a:t>
            </a:r>
          </a:p>
          <a:p>
            <a:pPr marL="514350" indent="-514350">
              <a:buFont typeface="+mj-lt"/>
              <a:buAutoNum type="arabicPeriod"/>
            </a:pPr>
            <a:endParaRPr lang="da-DK" dirty="0"/>
          </a:p>
          <a:p>
            <a:pPr marL="514350" indent="-514350">
              <a:buFont typeface="+mj-lt"/>
              <a:buAutoNum type="arabicPeriod"/>
            </a:pPr>
            <a:r>
              <a:rPr lang="da-DK" dirty="0" err="1"/>
              <a:t>Bouncerate</a:t>
            </a:r>
            <a:r>
              <a:rPr lang="da-DK" dirty="0"/>
              <a:t> fra søgeresultaterne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Tid på hjemmesiden (</a:t>
            </a:r>
            <a:r>
              <a:rPr lang="da-DK" dirty="0" err="1"/>
              <a:t>Dwell</a:t>
            </a:r>
            <a:r>
              <a:rPr lang="da-DK" dirty="0"/>
              <a:t> time)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Antal Sidevisninger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Konverteringsrate (fx køb, ring op, sign up, kontaktformular etc.)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Andre handlinger (fx klik på links, video, </a:t>
            </a:r>
            <a:r>
              <a:rPr lang="da-DK" dirty="0" err="1"/>
              <a:t>toggles</a:t>
            </a:r>
            <a:r>
              <a:rPr lang="da-DK" dirty="0"/>
              <a:t> etc.)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Brand søgninger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BAFE8C-30F0-2848-89A7-1BCBEA0C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User Engagement</a:t>
            </a:r>
          </a:p>
        </p:txBody>
      </p:sp>
    </p:spTree>
    <p:extLst>
      <p:ext uri="{BB962C8B-B14F-4D97-AF65-F5344CB8AC3E}">
        <p14:creationId xmlns:p14="http://schemas.microsoft.com/office/powerpoint/2010/main" val="2465930272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B586DCF3-24E7-6341-A965-71D238E3C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Et link er en anbefaling af din hjemmeside, men alle anbefalinger tæller ikke lige meget. Målet er at få en stærk og naturlig linkprofil.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Du kan få links på 2 forskellige måder:</a:t>
            </a:r>
            <a:endParaRPr lang="da-DK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Earned links (</a:t>
            </a:r>
            <a:r>
              <a:rPr lang="en-US" dirty="0" err="1"/>
              <a:t>fortjente</a:t>
            </a:r>
            <a:r>
              <a:rPr lang="en-US" dirty="0"/>
              <a:t>)</a:t>
            </a:r>
            <a:r>
              <a:rPr lang="da-DK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Aquired</a:t>
            </a:r>
            <a:r>
              <a:rPr lang="en-US" dirty="0"/>
              <a:t> links (</a:t>
            </a:r>
            <a:r>
              <a:rPr lang="en-US" dirty="0" err="1"/>
              <a:t>købte</a:t>
            </a:r>
            <a:r>
              <a:rPr lang="en-US" dirty="0"/>
              <a:t>, </a:t>
            </a:r>
            <a:r>
              <a:rPr lang="en-US" dirty="0" err="1"/>
              <a:t>byttede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selvbyggede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INDLÆG: </a:t>
            </a:r>
            <a:r>
              <a:rPr lang="en-US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 alle typerne af links</a:t>
            </a:r>
            <a:endParaRPr lang="da-DK" dirty="0">
              <a:solidFill>
                <a:schemeClr val="accent5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7D8A9C-E404-F945-9155-F2241368D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Linkbuilding</a:t>
            </a:r>
            <a:r>
              <a:rPr lang="da-DK" dirty="0"/>
              <a:t> (ekstern)</a:t>
            </a:r>
          </a:p>
        </p:txBody>
      </p:sp>
    </p:spTree>
    <p:extLst>
      <p:ext uri="{BB962C8B-B14F-4D97-AF65-F5344CB8AC3E}">
        <p14:creationId xmlns:p14="http://schemas.microsoft.com/office/powerpoint/2010/main" val="1646066362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740ACA01-20A8-ED45-B363-892F97B32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da-DK" dirty="0"/>
              <a:t>Kort intro til SEO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Søgeordstyperne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De 5 vigtigste </a:t>
            </a:r>
            <a:r>
              <a:rPr lang="da-DK" dirty="0" err="1"/>
              <a:t>ranking</a:t>
            </a:r>
            <a:r>
              <a:rPr lang="da-DK" dirty="0"/>
              <a:t> faktorer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Min tilgang til SEO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7 Tips til dig, der lige er startet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4AB2D6E-4256-5148-B9F3-2C297FDB8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 dag skal vi gennemgå:</a:t>
            </a:r>
          </a:p>
        </p:txBody>
      </p:sp>
    </p:spTree>
    <p:extLst>
      <p:ext uri="{BB962C8B-B14F-4D97-AF65-F5344CB8AC3E}">
        <p14:creationId xmlns:p14="http://schemas.microsoft.com/office/powerpoint/2010/main" val="26476839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EB2032B4-34DD-8847-A5FA-7B8F8C5CF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a-DK" dirty="0"/>
              <a:t>Links fra både stærke og mindre stærke hjemmesider</a:t>
            </a:r>
          </a:p>
          <a:p>
            <a:pPr lvl="0"/>
            <a:r>
              <a:rPr lang="da-DK" dirty="0"/>
              <a:t>Forskellige typer af links (tekst og billeder)</a:t>
            </a:r>
          </a:p>
          <a:p>
            <a:pPr lvl="0"/>
            <a:r>
              <a:rPr lang="da-DK" dirty="0"/>
              <a:t>Forskellige typer af </a:t>
            </a:r>
            <a:r>
              <a:rPr lang="da-DK" dirty="0" err="1"/>
              <a:t>Anchor</a:t>
            </a:r>
            <a:r>
              <a:rPr lang="da-DK" dirty="0"/>
              <a:t> </a:t>
            </a:r>
            <a:r>
              <a:rPr lang="da-DK" dirty="0" err="1"/>
              <a:t>Texts</a:t>
            </a:r>
            <a:endParaRPr lang="da-DK" dirty="0"/>
          </a:p>
          <a:p>
            <a:pPr lvl="0"/>
            <a:r>
              <a:rPr lang="en-US" dirty="0"/>
              <a:t>Follow </a:t>
            </a:r>
            <a:r>
              <a:rPr lang="en-US" dirty="0" err="1"/>
              <a:t>og</a:t>
            </a:r>
            <a:r>
              <a:rPr lang="en-US" dirty="0"/>
              <a:t> No-follow links</a:t>
            </a:r>
            <a:endParaRPr lang="da-DK" dirty="0"/>
          </a:p>
          <a:p>
            <a:pPr lvl="0"/>
            <a:r>
              <a:rPr lang="da-DK" dirty="0"/>
              <a:t>Links til både forside og undersider</a:t>
            </a:r>
          </a:p>
          <a:p>
            <a:pPr lvl="0"/>
            <a:r>
              <a:rPr lang="da-DK" dirty="0"/>
              <a:t>Links fra forskellige typer af hjemmesider (medier, blogs, virksomhedsprofiler, brancherelaterede organisationer etc.)</a:t>
            </a:r>
          </a:p>
          <a:p>
            <a:pPr lvl="0"/>
            <a:r>
              <a:rPr lang="da-DK" dirty="0"/>
              <a:t>Links skal bygges / indekseres over tid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EA5687E-65E8-1E4E-868A-74E55B114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Sådan får du en naturlig linkprofil</a:t>
            </a:r>
          </a:p>
        </p:txBody>
      </p:sp>
    </p:spTree>
    <p:extLst>
      <p:ext uri="{BB962C8B-B14F-4D97-AF65-F5344CB8AC3E}">
        <p14:creationId xmlns:p14="http://schemas.microsoft.com/office/powerpoint/2010/main" val="736793646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3FB28-8FEA-0E4A-B71C-184404850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rgbClr val="FFFFFF"/>
                </a:solidFill>
              </a:rPr>
              <a:t>Min tilgang til SEO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1D52F33-27AC-6C45-96DD-1FDCBBCD2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da-DK" dirty="0"/>
              <a:t>Sådan griber jeg det an</a:t>
            </a:r>
          </a:p>
        </p:txBody>
      </p:sp>
    </p:spTree>
    <p:extLst>
      <p:ext uri="{BB962C8B-B14F-4D97-AF65-F5344CB8AC3E}">
        <p14:creationId xmlns:p14="http://schemas.microsoft.com/office/powerpoint/2010/main" val="4197262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4CD39564-88DC-4A43-A203-FECD51B85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da-DK" dirty="0"/>
              <a:t>Sådan griber jeg det an, i en meget forsimplet udgave:</a:t>
            </a:r>
          </a:p>
          <a:p>
            <a:pPr marL="514350" lvl="0" indent="-514350">
              <a:buFont typeface="+mj-lt"/>
              <a:buAutoNum type="arabicPeriod"/>
            </a:pPr>
            <a:endParaRPr lang="da-DK" b="1" dirty="0"/>
          </a:p>
          <a:p>
            <a:pPr marL="514350" lvl="0" indent="-514350">
              <a:buFont typeface="+mj-lt"/>
              <a:buAutoNum type="arabicPeriod"/>
            </a:pPr>
            <a:r>
              <a:rPr lang="da-DK" b="1" dirty="0"/>
              <a:t>Søgeordsanalyse</a:t>
            </a:r>
            <a:br>
              <a:rPr lang="da-DK" b="1" dirty="0"/>
            </a:br>
            <a:r>
              <a:rPr lang="da-DK" dirty="0"/>
              <a:t>Find og udvælg de vigtigste søgeord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b="1" dirty="0"/>
              <a:t>User Engagement (website)</a:t>
            </a:r>
            <a:br>
              <a:rPr lang="da-DK" dirty="0"/>
            </a:br>
            <a:r>
              <a:rPr lang="da-DK" dirty="0"/>
              <a:t>Brugervenligt, æstetisk og konverterende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b="1" dirty="0"/>
              <a:t>Teknisk SEO</a:t>
            </a:r>
            <a:br>
              <a:rPr lang="da-DK" dirty="0"/>
            </a:br>
            <a:r>
              <a:rPr lang="da-DK" dirty="0"/>
              <a:t>On-Page, hastighedsoptimering, </a:t>
            </a:r>
            <a:r>
              <a:rPr lang="da-DK" dirty="0" err="1"/>
              <a:t>Schema</a:t>
            </a:r>
            <a:r>
              <a:rPr lang="da-DK" dirty="0"/>
              <a:t> etc.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b="1" dirty="0"/>
              <a:t>Indhold (løbende)</a:t>
            </a:r>
            <a:br>
              <a:rPr lang="da-DK" dirty="0"/>
            </a:br>
            <a:r>
              <a:rPr lang="da-DK" dirty="0"/>
              <a:t>Hver </a:t>
            </a:r>
            <a:r>
              <a:rPr lang="da-DK" dirty="0" err="1"/>
              <a:t>landingpage</a:t>
            </a:r>
            <a:r>
              <a:rPr lang="da-DK" dirty="0"/>
              <a:t> fokuseres på ét produkt/service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b="1" dirty="0"/>
              <a:t>Autoritet (løbende)</a:t>
            </a:r>
            <a:br>
              <a:rPr lang="da-DK" dirty="0"/>
            </a:br>
            <a:r>
              <a:rPr lang="da-DK" dirty="0" err="1"/>
              <a:t>Linkbuilding</a:t>
            </a:r>
            <a:r>
              <a:rPr lang="da-DK" dirty="0"/>
              <a:t> og Social Signals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92EBCC4-D676-8347-8D01-DF9BDD5F4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Min tilgang til SEO</a:t>
            </a:r>
          </a:p>
        </p:txBody>
      </p:sp>
    </p:spTree>
    <p:extLst>
      <p:ext uri="{BB962C8B-B14F-4D97-AF65-F5344CB8AC3E}">
        <p14:creationId xmlns:p14="http://schemas.microsoft.com/office/powerpoint/2010/main" val="3286636135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3FB28-8FEA-0E4A-B71C-184404850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rgbClr val="FFFFFF"/>
                </a:solidFill>
              </a:rPr>
              <a:t>Forslag til nyere projekter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1D52F33-27AC-6C45-96DD-1FDCBBCD2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da-DK" dirty="0"/>
              <a:t>7 Tips til at komme i gang, hvis du er nyere</a:t>
            </a:r>
          </a:p>
        </p:txBody>
      </p:sp>
    </p:spTree>
    <p:extLst>
      <p:ext uri="{BB962C8B-B14F-4D97-AF65-F5344CB8AC3E}">
        <p14:creationId xmlns:p14="http://schemas.microsoft.com/office/powerpoint/2010/main" val="1131553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1610B0A8-0E1A-0247-AD4A-2F5D00CB4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18983" cy="385955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a-DK" dirty="0"/>
              <a:t>Sørg for at have et troværdigt og indbydende website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Fokuser på </a:t>
            </a:r>
            <a:r>
              <a:rPr lang="da-DK" dirty="0" err="1"/>
              <a:t>informations-søgninger</a:t>
            </a:r>
            <a:endParaRPr lang="da-DK" dirty="0"/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Gå efter på Long </a:t>
            </a:r>
            <a:r>
              <a:rPr lang="da-DK" dirty="0" err="1"/>
              <a:t>Tail</a:t>
            </a:r>
            <a:r>
              <a:rPr lang="da-DK" dirty="0"/>
              <a:t> </a:t>
            </a:r>
            <a:r>
              <a:rPr lang="da-DK" dirty="0" err="1"/>
              <a:t>Keywords</a:t>
            </a:r>
            <a:r>
              <a:rPr lang="da-DK" dirty="0"/>
              <a:t> / søgesætninger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Lav kvalitetsindhold der bliver læst og giver værdi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Hold dit indhold inden for ét emne (</a:t>
            </a:r>
            <a:r>
              <a:rPr lang="da-DK" dirty="0" err="1"/>
              <a:t>Topic</a:t>
            </a:r>
            <a:r>
              <a:rPr lang="da-DK" dirty="0"/>
              <a:t> </a:t>
            </a:r>
            <a:r>
              <a:rPr lang="da-DK" dirty="0" err="1"/>
              <a:t>Relevancy</a:t>
            </a:r>
            <a:r>
              <a:rPr lang="da-DK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Skab Engagement på Sociale Medier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Skaf simple links (Netværk, Business Listings, Social Listings, Brancheorganisationer, Samarbejdspartnere etc.)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3BF4D57-B94E-8441-902A-50769156F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7 Tips til at komme i gang, hvis du er nyere</a:t>
            </a:r>
          </a:p>
        </p:txBody>
      </p:sp>
    </p:spTree>
    <p:extLst>
      <p:ext uri="{BB962C8B-B14F-4D97-AF65-F5344CB8AC3E}">
        <p14:creationId xmlns:p14="http://schemas.microsoft.com/office/powerpoint/2010/main" val="3971259716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3FB28-8FEA-0E4A-B71C-184404850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rgbClr val="FFFFFF"/>
                </a:solidFill>
              </a:rPr>
              <a:t>Introduktion til SEO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1D52F33-27AC-6C45-96DD-1FDCBBCD2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da-DK" dirty="0"/>
              <a:t>Hvad kræver det i 2020?</a:t>
            </a:r>
          </a:p>
        </p:txBody>
      </p:sp>
    </p:spTree>
    <p:extLst>
      <p:ext uri="{BB962C8B-B14F-4D97-AF65-F5344CB8AC3E}">
        <p14:creationId xmlns:p14="http://schemas.microsoft.com/office/powerpoint/2010/main" val="2543903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9FFB4757-58DF-7B4F-9154-3EF733AD7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Kvalitet er vejen frem</a:t>
            </a:r>
          </a:p>
          <a:p>
            <a:r>
              <a:rPr lang="da-DK" dirty="0"/>
              <a:t>SEO kræver en helhjertet indsats</a:t>
            </a:r>
          </a:p>
          <a:p>
            <a:r>
              <a:rPr lang="da-DK" dirty="0"/>
              <a:t>User Engagement er fremtiden (</a:t>
            </a:r>
            <a:r>
              <a:rPr lang="da-DK" dirty="0" err="1"/>
              <a:t>Rankbrain</a:t>
            </a:r>
            <a:r>
              <a:rPr lang="da-DK" dirty="0"/>
              <a:t>)</a:t>
            </a:r>
          </a:p>
          <a:p>
            <a:r>
              <a:rPr lang="da-DK" dirty="0"/>
              <a:t>Dansk SEO er anderledes end International</a:t>
            </a:r>
          </a:p>
          <a:p>
            <a:r>
              <a:rPr lang="da-DK" dirty="0"/>
              <a:t>200 </a:t>
            </a:r>
            <a:r>
              <a:rPr lang="da-DK" dirty="0" err="1"/>
              <a:t>rankings</a:t>
            </a:r>
            <a:r>
              <a:rPr lang="da-DK" dirty="0"/>
              <a:t> factors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BD2A9E9-37AF-E546-B061-33EAE30F4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Kort intro til SEO</a:t>
            </a:r>
          </a:p>
        </p:txBody>
      </p:sp>
    </p:spTree>
    <p:extLst>
      <p:ext uri="{BB962C8B-B14F-4D97-AF65-F5344CB8AC3E}">
        <p14:creationId xmlns:p14="http://schemas.microsoft.com/office/powerpoint/2010/main" val="3618805265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3FB28-8FEA-0E4A-B71C-184404850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rgbClr val="FFFFFF"/>
                </a:solidFill>
              </a:rPr>
              <a:t>Vælg de rigtige søgeord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1D52F33-27AC-6C45-96DD-1FDCBBCD2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da-DK" dirty="0"/>
              <a:t>Søgeordstyper og kvaliteten af søgeord</a:t>
            </a:r>
          </a:p>
        </p:txBody>
      </p:sp>
    </p:spTree>
    <p:extLst>
      <p:ext uri="{BB962C8B-B14F-4D97-AF65-F5344CB8AC3E}">
        <p14:creationId xmlns:p14="http://schemas.microsoft.com/office/powerpoint/2010/main" val="3892169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56A557F0-F2C4-8842-B0C3-9A601CEFE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a-DK" dirty="0"/>
              <a:t>Information-søgninger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Navigations-søgninger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Transaktions-søgninger</a:t>
            </a:r>
          </a:p>
          <a:p>
            <a:pPr marL="514350" indent="-514350">
              <a:buFont typeface="+mj-lt"/>
              <a:buAutoNum type="arabicPeriod"/>
            </a:pPr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A02B70-411B-F946-A60C-A78490853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 3 søgeordstyper</a:t>
            </a:r>
          </a:p>
        </p:txBody>
      </p:sp>
    </p:spTree>
    <p:extLst>
      <p:ext uri="{BB962C8B-B14F-4D97-AF65-F5344CB8AC3E}">
        <p14:creationId xmlns:p14="http://schemas.microsoft.com/office/powerpoint/2010/main" val="16598068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6DF544D0-CEB0-3E44-961C-98C6B66D7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a-DK" dirty="0"/>
              <a:t>(Typisk guides, artikler, spørgsmål, FAQ)</a:t>
            </a:r>
          </a:p>
          <a:p>
            <a:pPr lvl="0"/>
            <a:endParaRPr lang="da-DK" dirty="0"/>
          </a:p>
          <a:p>
            <a:pPr lvl="0"/>
            <a:r>
              <a:rPr lang="da-DK" dirty="0"/>
              <a:t>Top </a:t>
            </a:r>
            <a:r>
              <a:rPr lang="da-DK" dirty="0" err="1"/>
              <a:t>funnel</a:t>
            </a:r>
            <a:endParaRPr lang="da-DK" dirty="0"/>
          </a:p>
          <a:p>
            <a:pPr lvl="0"/>
            <a:r>
              <a:rPr lang="da-DK" dirty="0"/>
              <a:t>De besøgende researcher, men er ikke klar til at fortage handling (endnu)</a:t>
            </a:r>
          </a:p>
          <a:p>
            <a:pPr lvl="0"/>
            <a:r>
              <a:rPr lang="da-DK" dirty="0"/>
              <a:t>Du skal ikke prøve at sælge til dem, du skal i stedet opbygge tillid</a:t>
            </a:r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A567D03-0A41-C44C-815F-7D92F6116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1) Information-søgninger</a:t>
            </a:r>
          </a:p>
        </p:txBody>
      </p:sp>
    </p:spTree>
    <p:extLst>
      <p:ext uri="{BB962C8B-B14F-4D97-AF65-F5344CB8AC3E}">
        <p14:creationId xmlns:p14="http://schemas.microsoft.com/office/powerpoint/2010/main" val="3555370020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10A98681-E932-184E-8D97-405A35FD4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a-DK" dirty="0"/>
              <a:t>(Dem der allerede kender dig)</a:t>
            </a:r>
          </a:p>
          <a:p>
            <a:pPr lvl="0"/>
            <a:endParaRPr lang="da-DK" dirty="0"/>
          </a:p>
          <a:p>
            <a:pPr lvl="0"/>
            <a:r>
              <a:rPr lang="da-DK" dirty="0"/>
              <a:t>Søgninger direkte på dit website</a:t>
            </a:r>
          </a:p>
          <a:p>
            <a:pPr lvl="0"/>
            <a:r>
              <a:rPr lang="da-DK" dirty="0"/>
              <a:t>Også kendt som Brand-søgninger (</a:t>
            </a:r>
            <a:r>
              <a:rPr lang="da-DK" dirty="0" err="1"/>
              <a:t>Ranking</a:t>
            </a:r>
            <a:r>
              <a:rPr lang="da-DK" dirty="0"/>
              <a:t> factor)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0BEA547-9D36-2543-87A9-48186A7F3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2) Navigations-søgninger</a:t>
            </a:r>
          </a:p>
        </p:txBody>
      </p:sp>
    </p:spTree>
    <p:extLst>
      <p:ext uri="{BB962C8B-B14F-4D97-AF65-F5344CB8AC3E}">
        <p14:creationId xmlns:p14="http://schemas.microsoft.com/office/powerpoint/2010/main" val="1759083744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2216A17C-9952-FF47-962D-498A4E51F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a-DK" dirty="0"/>
              <a:t>(Produkt / ydelses søgninger)</a:t>
            </a:r>
            <a:br>
              <a:rPr lang="da-DK" dirty="0"/>
            </a:br>
            <a:endParaRPr lang="da-DK" dirty="0"/>
          </a:p>
          <a:p>
            <a:pPr lvl="0"/>
            <a:r>
              <a:rPr lang="da-DK" dirty="0" err="1"/>
              <a:t>Mid</a:t>
            </a:r>
            <a:r>
              <a:rPr lang="da-DK" dirty="0"/>
              <a:t> / </a:t>
            </a:r>
            <a:r>
              <a:rPr lang="da-DK" dirty="0" err="1"/>
              <a:t>Bottom</a:t>
            </a:r>
            <a:r>
              <a:rPr lang="da-DK" dirty="0"/>
              <a:t> </a:t>
            </a:r>
            <a:r>
              <a:rPr lang="da-DK" dirty="0" err="1"/>
              <a:t>funnel</a:t>
            </a:r>
            <a:r>
              <a:rPr lang="da-DK" dirty="0"/>
              <a:t> (Handleklare)</a:t>
            </a:r>
          </a:p>
          <a:p>
            <a:pPr lvl="0"/>
            <a:r>
              <a:rPr lang="da-DK" dirty="0"/>
              <a:t>Kunderne søger på dit produkt / service</a:t>
            </a:r>
          </a:p>
          <a:p>
            <a:pPr lvl="0"/>
            <a:r>
              <a:rPr lang="da-DK" dirty="0" err="1"/>
              <a:t>Landingpages</a:t>
            </a:r>
            <a:r>
              <a:rPr lang="da-DK" dirty="0"/>
              <a:t> fokuseret på konvertering</a:t>
            </a:r>
          </a:p>
          <a:p>
            <a:pPr lvl="0"/>
            <a:r>
              <a:rPr lang="da-DK" dirty="0"/>
              <a:t>Tydelig Call-2-Action knap</a:t>
            </a:r>
          </a:p>
          <a:p>
            <a:pPr lvl="0"/>
            <a:endParaRPr lang="da-DK" dirty="0"/>
          </a:p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2B0209-02A4-1146-A247-7690AA9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3) Transaktion-søgninger</a:t>
            </a:r>
          </a:p>
        </p:txBody>
      </p:sp>
    </p:spTree>
    <p:extLst>
      <p:ext uri="{BB962C8B-B14F-4D97-AF65-F5344CB8AC3E}">
        <p14:creationId xmlns:p14="http://schemas.microsoft.com/office/powerpoint/2010/main" val="416166309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-tema">
  <a:themeElements>
    <a:clrScheme name="Grø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</TotalTime>
  <Words>890</Words>
  <Application>Microsoft Macintosh PowerPoint</Application>
  <PresentationFormat>Widescreen</PresentationFormat>
  <Paragraphs>153</Paragraphs>
  <Slides>24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Office-tema</vt:lpstr>
      <vt:lpstr>Dansk SEO i 2020</vt:lpstr>
      <vt:lpstr>I dag skal vi gennemgå:</vt:lpstr>
      <vt:lpstr>Introduktion til SEO</vt:lpstr>
      <vt:lpstr>Kort intro til SEO</vt:lpstr>
      <vt:lpstr>Vælg de rigtige søgeord</vt:lpstr>
      <vt:lpstr>De 3 søgeordstyper</vt:lpstr>
      <vt:lpstr>1) Information-søgninger</vt:lpstr>
      <vt:lpstr>2) Navigations-søgninger</vt:lpstr>
      <vt:lpstr>3) Transaktion-søgninger</vt:lpstr>
      <vt:lpstr>Gode søgeordsvarianter til transaktions-søgning</vt:lpstr>
      <vt:lpstr>Søgeordseksempler</vt:lpstr>
      <vt:lpstr>Søgeordseksempler</vt:lpstr>
      <vt:lpstr>Søgeordseksempler</vt:lpstr>
      <vt:lpstr>5 vigtigste SEO faktorer</vt:lpstr>
      <vt:lpstr>5 vigtigste SEO faktorer</vt:lpstr>
      <vt:lpstr>Indhold</vt:lpstr>
      <vt:lpstr>Teknisk SEO</vt:lpstr>
      <vt:lpstr>User Engagement</vt:lpstr>
      <vt:lpstr>Linkbuilding (ekstern)</vt:lpstr>
      <vt:lpstr>Sådan får du en naturlig linkprofil</vt:lpstr>
      <vt:lpstr>Min tilgang til SEO</vt:lpstr>
      <vt:lpstr>Min tilgang til SEO</vt:lpstr>
      <vt:lpstr>Forslag til nyere projekter</vt:lpstr>
      <vt:lpstr>7 Tips til at komme i gang, hvis du er nyere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Dansk SEO i 2020</dc:title>
  <dc:creator>Microsoft Office User</dc:creator>
  <cp:lastModifiedBy>Microsoft Office User</cp:lastModifiedBy>
  <cp:revision>27</cp:revision>
  <dcterms:created xsi:type="dcterms:W3CDTF">2020-09-29T09:31:13Z</dcterms:created>
  <dcterms:modified xsi:type="dcterms:W3CDTF">2020-09-29T13:50:17Z</dcterms:modified>
</cp:coreProperties>
</file>